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2" r:id="rId5"/>
    <p:sldId id="258" r:id="rId6"/>
    <p:sldId id="259" r:id="rId7"/>
    <p:sldId id="261" r:id="rId8"/>
    <p:sldId id="264" r:id="rId9"/>
    <p:sldId id="265" r:id="rId10"/>
    <p:sldId id="266" r:id="rId11"/>
    <p:sldId id="268" r:id="rId12"/>
    <p:sldId id="270" r:id="rId13"/>
    <p:sldId id="271" r:id="rId1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an T. Smith" initials="BTS" lastIdx="1" clrIdx="0">
    <p:extLst>
      <p:ext uri="{19B8F6BF-5375-455C-9EA6-DF929625EA0E}">
        <p15:presenceInfo xmlns:p15="http://schemas.microsoft.com/office/powerpoint/2012/main" userId="Brian T. Smi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2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38988F-0091-48F3-9FE3-E74E5741F56A}"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76EA6-5941-4DFD-BB17-1477B15FD132}" type="slidenum">
              <a:rPr lang="en-US" smtClean="0"/>
              <a:t>‹#›</a:t>
            </a:fld>
            <a:endParaRPr lang="en-US"/>
          </a:p>
        </p:txBody>
      </p:sp>
    </p:spTree>
    <p:extLst>
      <p:ext uri="{BB962C8B-B14F-4D97-AF65-F5344CB8AC3E}">
        <p14:creationId xmlns:p14="http://schemas.microsoft.com/office/powerpoint/2010/main" val="1779796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8988F-0091-48F3-9FE3-E74E5741F56A}"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76EA6-5941-4DFD-BB17-1477B15FD132}" type="slidenum">
              <a:rPr lang="en-US" smtClean="0"/>
              <a:t>‹#›</a:t>
            </a:fld>
            <a:endParaRPr lang="en-US"/>
          </a:p>
        </p:txBody>
      </p:sp>
    </p:spTree>
    <p:extLst>
      <p:ext uri="{BB962C8B-B14F-4D97-AF65-F5344CB8AC3E}">
        <p14:creationId xmlns:p14="http://schemas.microsoft.com/office/powerpoint/2010/main" val="959679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8988F-0091-48F3-9FE3-E74E5741F56A}"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76EA6-5941-4DFD-BB17-1477B15FD132}" type="slidenum">
              <a:rPr lang="en-US" smtClean="0"/>
              <a:t>‹#›</a:t>
            </a:fld>
            <a:endParaRPr lang="en-US"/>
          </a:p>
        </p:txBody>
      </p:sp>
    </p:spTree>
    <p:extLst>
      <p:ext uri="{BB962C8B-B14F-4D97-AF65-F5344CB8AC3E}">
        <p14:creationId xmlns:p14="http://schemas.microsoft.com/office/powerpoint/2010/main" val="1673321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8988F-0091-48F3-9FE3-E74E5741F56A}"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76EA6-5941-4DFD-BB17-1477B15FD132}" type="slidenum">
              <a:rPr lang="en-US" smtClean="0"/>
              <a:t>‹#›</a:t>
            </a:fld>
            <a:endParaRPr lang="en-US"/>
          </a:p>
        </p:txBody>
      </p:sp>
    </p:spTree>
    <p:extLst>
      <p:ext uri="{BB962C8B-B14F-4D97-AF65-F5344CB8AC3E}">
        <p14:creationId xmlns:p14="http://schemas.microsoft.com/office/powerpoint/2010/main" val="294462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38988F-0091-48F3-9FE3-E74E5741F56A}"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76EA6-5941-4DFD-BB17-1477B15FD132}" type="slidenum">
              <a:rPr lang="en-US" smtClean="0"/>
              <a:t>‹#›</a:t>
            </a:fld>
            <a:endParaRPr lang="en-US"/>
          </a:p>
        </p:txBody>
      </p:sp>
    </p:spTree>
    <p:extLst>
      <p:ext uri="{BB962C8B-B14F-4D97-AF65-F5344CB8AC3E}">
        <p14:creationId xmlns:p14="http://schemas.microsoft.com/office/powerpoint/2010/main" val="3059625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38988F-0091-48F3-9FE3-E74E5741F56A}"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76EA6-5941-4DFD-BB17-1477B15FD132}" type="slidenum">
              <a:rPr lang="en-US" smtClean="0"/>
              <a:t>‹#›</a:t>
            </a:fld>
            <a:endParaRPr lang="en-US"/>
          </a:p>
        </p:txBody>
      </p:sp>
    </p:spTree>
    <p:extLst>
      <p:ext uri="{BB962C8B-B14F-4D97-AF65-F5344CB8AC3E}">
        <p14:creationId xmlns:p14="http://schemas.microsoft.com/office/powerpoint/2010/main" val="2879258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38988F-0091-48F3-9FE3-E74E5741F56A}" type="datetimeFigureOut">
              <a:rPr lang="en-US" smtClean="0"/>
              <a:t>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576EA6-5941-4DFD-BB17-1477B15FD132}" type="slidenum">
              <a:rPr lang="en-US" smtClean="0"/>
              <a:t>‹#›</a:t>
            </a:fld>
            <a:endParaRPr lang="en-US"/>
          </a:p>
        </p:txBody>
      </p:sp>
    </p:spTree>
    <p:extLst>
      <p:ext uri="{BB962C8B-B14F-4D97-AF65-F5344CB8AC3E}">
        <p14:creationId xmlns:p14="http://schemas.microsoft.com/office/powerpoint/2010/main" val="3637460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38988F-0091-48F3-9FE3-E74E5741F56A}" type="datetimeFigureOut">
              <a:rPr lang="en-US" smtClean="0"/>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576EA6-5941-4DFD-BB17-1477B15FD132}" type="slidenum">
              <a:rPr lang="en-US" smtClean="0"/>
              <a:t>‹#›</a:t>
            </a:fld>
            <a:endParaRPr lang="en-US"/>
          </a:p>
        </p:txBody>
      </p:sp>
    </p:spTree>
    <p:extLst>
      <p:ext uri="{BB962C8B-B14F-4D97-AF65-F5344CB8AC3E}">
        <p14:creationId xmlns:p14="http://schemas.microsoft.com/office/powerpoint/2010/main" val="3494606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8988F-0091-48F3-9FE3-E74E5741F56A}" type="datetimeFigureOut">
              <a:rPr lang="en-US" smtClean="0"/>
              <a:t>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576EA6-5941-4DFD-BB17-1477B15FD132}" type="slidenum">
              <a:rPr lang="en-US" smtClean="0"/>
              <a:t>‹#›</a:t>
            </a:fld>
            <a:endParaRPr lang="en-US"/>
          </a:p>
        </p:txBody>
      </p:sp>
    </p:spTree>
    <p:extLst>
      <p:ext uri="{BB962C8B-B14F-4D97-AF65-F5344CB8AC3E}">
        <p14:creationId xmlns:p14="http://schemas.microsoft.com/office/powerpoint/2010/main" val="139628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D38988F-0091-48F3-9FE3-E74E5741F56A}"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76EA6-5941-4DFD-BB17-1477B15FD132}" type="slidenum">
              <a:rPr lang="en-US" smtClean="0"/>
              <a:t>‹#›</a:t>
            </a:fld>
            <a:endParaRPr lang="en-US"/>
          </a:p>
        </p:txBody>
      </p:sp>
    </p:spTree>
    <p:extLst>
      <p:ext uri="{BB962C8B-B14F-4D97-AF65-F5344CB8AC3E}">
        <p14:creationId xmlns:p14="http://schemas.microsoft.com/office/powerpoint/2010/main" val="1945611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D38988F-0091-48F3-9FE3-E74E5741F56A}"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76EA6-5941-4DFD-BB17-1477B15FD132}" type="slidenum">
              <a:rPr lang="en-US" smtClean="0"/>
              <a:t>‹#›</a:t>
            </a:fld>
            <a:endParaRPr lang="en-US"/>
          </a:p>
        </p:txBody>
      </p:sp>
    </p:spTree>
    <p:extLst>
      <p:ext uri="{BB962C8B-B14F-4D97-AF65-F5344CB8AC3E}">
        <p14:creationId xmlns:p14="http://schemas.microsoft.com/office/powerpoint/2010/main" val="3288553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38988F-0091-48F3-9FE3-E74E5741F56A}" type="datetimeFigureOut">
              <a:rPr lang="en-US" smtClean="0"/>
              <a:t>11/9/2023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76EA6-5941-4DFD-BB17-1477B15FD132}" type="slidenum">
              <a:rPr lang="en-US" smtClean="0"/>
              <a:t>‹#›</a:t>
            </a:fld>
            <a:endParaRPr lang="en-US"/>
          </a:p>
        </p:txBody>
      </p:sp>
    </p:spTree>
    <p:extLst>
      <p:ext uri="{BB962C8B-B14F-4D97-AF65-F5344CB8AC3E}">
        <p14:creationId xmlns:p14="http://schemas.microsoft.com/office/powerpoint/2010/main" val="283185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656" y="104775"/>
            <a:ext cx="2966357" cy="4152900"/>
          </a:xfrm>
          <a:prstGeom prst="rect">
            <a:avLst/>
          </a:prstGeom>
        </p:spPr>
      </p:pic>
      <p:sp>
        <p:nvSpPr>
          <p:cNvPr id="5" name="Rectangle 4"/>
          <p:cNvSpPr/>
          <p:nvPr/>
        </p:nvSpPr>
        <p:spPr>
          <a:xfrm>
            <a:off x="3800475" y="888563"/>
            <a:ext cx="7385424" cy="3077766"/>
          </a:xfrm>
          <a:prstGeom prst="rect">
            <a:avLst/>
          </a:prstGeom>
          <a:noFill/>
        </p:spPr>
        <p:txBody>
          <a:bodyPr wrap="square" lIns="91440" tIns="45720" rIns="91440" bIns="45720">
            <a:spAutoFit/>
          </a:bodyPr>
          <a:lstStyle/>
          <a:p>
            <a:pPr algn="ctr"/>
            <a:r>
              <a:rPr lang="en-US" sz="5400" b="1" cap="none" spc="0" dirty="0" smtClean="0">
                <a:ln w="9525">
                  <a:solidFill>
                    <a:schemeClr val="bg1"/>
                  </a:solidFill>
                  <a:prstDash val="solid"/>
                </a:ln>
                <a:solidFill>
                  <a:schemeClr val="accent2"/>
                </a:solidFill>
                <a:effectLst>
                  <a:outerShdw blurRad="12700" dist="38100" dir="2700000" algn="tl" rotWithShape="0">
                    <a:schemeClr val="bg1">
                      <a:lumMod val="50000"/>
                    </a:schemeClr>
                  </a:outerShdw>
                </a:effectLst>
              </a:rPr>
              <a:t>Massillon Youth Sports Association </a:t>
            </a:r>
          </a:p>
          <a:p>
            <a:pPr algn="ctr"/>
            <a:r>
              <a:rPr lang="en-US" sz="5400" b="1" dirty="0" smtClean="0">
                <a:ln w="9525">
                  <a:solidFill>
                    <a:schemeClr val="bg1"/>
                  </a:solidFill>
                  <a:prstDash val="solid"/>
                </a:ln>
                <a:solidFill>
                  <a:schemeClr val="accent2"/>
                </a:solidFill>
                <a:effectLst>
                  <a:outerShdw blurRad="12700" dist="38100" dir="2700000" algn="tl" rotWithShape="0">
                    <a:schemeClr val="bg1">
                      <a:lumMod val="50000"/>
                    </a:schemeClr>
                  </a:outerShdw>
                </a:effectLst>
              </a:rPr>
              <a:t>Meet MYSA Night </a:t>
            </a:r>
          </a:p>
          <a:p>
            <a:pPr algn="ctr"/>
            <a:r>
              <a:rPr lang="en-US" sz="3200" b="1" dirty="0" smtClean="0">
                <a:ln w="9525">
                  <a:solidFill>
                    <a:schemeClr val="bg1"/>
                  </a:solidFill>
                  <a:prstDash val="solid"/>
                </a:ln>
                <a:solidFill>
                  <a:schemeClr val="accent2"/>
                </a:solidFill>
                <a:effectLst>
                  <a:outerShdw blurRad="12700" dist="38100" dir="2700000" algn="tl" rotWithShape="0">
                    <a:schemeClr val="bg1">
                      <a:lumMod val="50000"/>
                    </a:schemeClr>
                  </a:outerShdw>
                </a:effectLst>
              </a:rPr>
              <a:t>November 12, 2023</a:t>
            </a:r>
            <a:endParaRPr lang="en-US" sz="3200" b="1" cap="none" spc="0" dirty="0">
              <a:ln w="9525">
                <a:solidFill>
                  <a:schemeClr val="bg1"/>
                </a:solidFill>
                <a:prstDash val="solid"/>
              </a:ln>
              <a:solidFill>
                <a:schemeClr val="accent2"/>
              </a:solidFill>
              <a:effectLst>
                <a:outerShdw blurRad="12700" dist="38100" dir="2700000" algn="tl" rotWithShape="0">
                  <a:schemeClr val="bg1">
                    <a:lumMod val="50000"/>
                  </a:schemeClr>
                </a:outerShdw>
              </a:effectLst>
            </a:endParaRPr>
          </a:p>
        </p:txBody>
      </p:sp>
      <p:sp>
        <p:nvSpPr>
          <p:cNvPr id="6" name="Rectangle 5"/>
          <p:cNvSpPr/>
          <p:nvPr/>
        </p:nvSpPr>
        <p:spPr>
          <a:xfrm>
            <a:off x="438150" y="4876800"/>
            <a:ext cx="11410950" cy="923330"/>
          </a:xfrm>
          <a:prstGeom prst="rect">
            <a:avLst/>
          </a:prstGeom>
          <a:noFill/>
        </p:spPr>
        <p:txBody>
          <a:bodyPr wrap="square" lIns="91440" tIns="45720" rIns="91440" bIns="45720">
            <a:spAutoFit/>
          </a:bodyPr>
          <a:lstStyle/>
          <a:p>
            <a:pPr algn="ctr"/>
            <a:r>
              <a:rPr lang="en-US" sz="5400" b="1" cap="none" spc="0" dirty="0" smtClean="0">
                <a:ln w="9525">
                  <a:solidFill>
                    <a:schemeClr val="bg1"/>
                  </a:solidFill>
                  <a:prstDash val="solid"/>
                </a:ln>
                <a:solidFill>
                  <a:schemeClr val="accent2"/>
                </a:solidFill>
                <a:effectLst>
                  <a:outerShdw blurRad="12700" dist="38100" dir="2700000" algn="tl" rotWithShape="0">
                    <a:schemeClr val="bg1">
                      <a:lumMod val="50000"/>
                    </a:schemeClr>
                  </a:outerShdw>
                </a:effectLst>
              </a:rPr>
              <a:t>www.massillonyouthsports.com</a:t>
            </a:r>
            <a:endParaRPr lang="en-US" sz="5400" b="1" cap="none" spc="0" dirty="0">
              <a:ln w="9525">
                <a:solidFill>
                  <a:schemeClr val="bg1"/>
                </a:solidFill>
                <a:prstDash val="solid"/>
              </a:ln>
              <a:solidFill>
                <a:schemeClr val="accent2"/>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037213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6385" y="333374"/>
            <a:ext cx="10515600" cy="1325563"/>
          </a:xfrm>
        </p:spPr>
        <p:txBody>
          <a:bodyPr>
            <a:normAutofit fontScale="90000"/>
          </a:bodyPr>
          <a:lstStyle/>
          <a:p>
            <a:pPr algn="ctr"/>
            <a:r>
              <a:rPr lang="en-US" sz="5400" b="1" dirty="0" smtClean="0"/>
              <a:t>Did You Know</a:t>
            </a:r>
            <a:br>
              <a:rPr lang="en-US" sz="5400" b="1" dirty="0" smtClean="0"/>
            </a:br>
            <a:r>
              <a:rPr lang="en-US" sz="5400" b="1" dirty="0" smtClean="0"/>
              <a:t>Massillon City Schools Connections</a:t>
            </a:r>
            <a:endParaRPr lang="en-US" sz="54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994" y="230188"/>
            <a:ext cx="1268412" cy="126841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5963" y="230188"/>
            <a:ext cx="1268412" cy="1268412"/>
          </a:xfrm>
          <a:prstGeom prst="rect">
            <a:avLst/>
          </a:prstGeom>
        </p:spPr>
      </p:pic>
      <p:sp>
        <p:nvSpPr>
          <p:cNvPr id="7" name="Content Placeholder 6"/>
          <p:cNvSpPr>
            <a:spLocks noGrp="1"/>
          </p:cNvSpPr>
          <p:nvPr>
            <p:ph idx="1"/>
          </p:nvPr>
        </p:nvSpPr>
        <p:spPr>
          <a:xfrm>
            <a:off x="838200" y="1958975"/>
            <a:ext cx="10515600" cy="4351338"/>
          </a:xfrm>
          <a:scene3d>
            <a:camera prst="orthographicFront"/>
            <a:lightRig rig="threePt" dir="t"/>
          </a:scene3d>
          <a:sp3d>
            <a:bevelT prst="relaxedInset"/>
          </a:sp3d>
        </p:spPr>
        <p:txBody>
          <a:bodyPr>
            <a:normAutofit fontScale="85000" lnSpcReduction="20000"/>
          </a:bodyPr>
          <a:lstStyle/>
          <a:p>
            <a:pPr marL="0" indent="0" algn="ctr">
              <a:buNone/>
            </a:pPr>
            <a:r>
              <a:rPr lang="en-US" dirty="0" smtClean="0"/>
              <a:t>MYSA works closely with all Massillon City School Varsity Coaches &amp; Staffs for the programs that we operate. Monthly meetings take place with these staffs to insure we are doing everything possible to build better programs.</a:t>
            </a:r>
          </a:p>
          <a:p>
            <a:pPr marL="0" indent="0" algn="ctr">
              <a:buNone/>
            </a:pPr>
            <a:endParaRPr lang="en-US" dirty="0"/>
          </a:p>
          <a:p>
            <a:pPr marL="0" indent="0" algn="ctr">
              <a:buNone/>
            </a:pPr>
            <a:r>
              <a:rPr lang="en-US" dirty="0" smtClean="0"/>
              <a:t>MYSA has hired current sport directors with various backgrounds in athletics and academics. Currently all of MYSA directors are currently teachers and/or work on current varsity coaching staffs and/or are past varsity coaches. </a:t>
            </a:r>
          </a:p>
          <a:p>
            <a:pPr marL="0" indent="0" algn="ctr">
              <a:buNone/>
            </a:pPr>
            <a:endParaRPr lang="en-US" dirty="0"/>
          </a:p>
          <a:p>
            <a:pPr marL="0" indent="0" algn="ctr">
              <a:buNone/>
            </a:pPr>
            <a:r>
              <a:rPr lang="en-US" dirty="0" smtClean="0"/>
              <a:t>Massillon City Schools provides us free rental fees for school facilities. We still pay custodian fees as required through contracts. </a:t>
            </a:r>
          </a:p>
          <a:p>
            <a:pPr marL="0" indent="0" algn="ctr">
              <a:buNone/>
            </a:pPr>
            <a:endParaRPr lang="en-US" dirty="0"/>
          </a:p>
          <a:p>
            <a:pPr marL="0" indent="0" algn="ctr">
              <a:buNone/>
            </a:pPr>
            <a:r>
              <a:rPr lang="en-US" dirty="0" smtClean="0"/>
              <a:t>Multiple sports programs have youth nights where our youth teams are recognized at a varsity game. </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073359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6385" y="333374"/>
            <a:ext cx="10515600" cy="1325563"/>
          </a:xfrm>
        </p:spPr>
        <p:txBody>
          <a:bodyPr>
            <a:normAutofit fontScale="90000"/>
          </a:bodyPr>
          <a:lstStyle/>
          <a:p>
            <a:pPr algn="ctr"/>
            <a:r>
              <a:rPr lang="en-US" sz="5400" b="1" dirty="0" smtClean="0"/>
              <a:t>Did You Know</a:t>
            </a:r>
            <a:br>
              <a:rPr lang="en-US" sz="5400" b="1" dirty="0" smtClean="0"/>
            </a:br>
            <a:r>
              <a:rPr lang="en-US" sz="5400" b="1" dirty="0" smtClean="0"/>
              <a:t>Financials</a:t>
            </a:r>
            <a:endParaRPr lang="en-US" sz="54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994" y="230188"/>
            <a:ext cx="1268412" cy="126841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5963" y="230188"/>
            <a:ext cx="1268412" cy="1268412"/>
          </a:xfrm>
          <a:prstGeom prst="rect">
            <a:avLst/>
          </a:prstGeom>
        </p:spPr>
      </p:pic>
      <p:sp>
        <p:nvSpPr>
          <p:cNvPr id="7" name="Content Placeholder 6"/>
          <p:cNvSpPr>
            <a:spLocks noGrp="1"/>
          </p:cNvSpPr>
          <p:nvPr>
            <p:ph idx="1"/>
          </p:nvPr>
        </p:nvSpPr>
        <p:spPr>
          <a:scene3d>
            <a:camera prst="orthographicFront"/>
            <a:lightRig rig="threePt" dir="t"/>
          </a:scene3d>
          <a:sp3d>
            <a:bevelT prst="relaxedInset"/>
          </a:sp3d>
        </p:spPr>
        <p:txBody>
          <a:bodyPr>
            <a:normAutofit/>
          </a:bodyPr>
          <a:lstStyle/>
          <a:p>
            <a:pPr marL="0" indent="0" algn="ctr">
              <a:buNone/>
            </a:pPr>
            <a:r>
              <a:rPr lang="en-US" dirty="0" smtClean="0"/>
              <a:t>MYSA strives to make programs affordable for all families and has never turned away families for lack of funds. Many of our programs run in the negative due to various expenses associated with that program. </a:t>
            </a:r>
          </a:p>
          <a:p>
            <a:pPr marL="0" indent="0" algn="ctr">
              <a:buNone/>
            </a:pPr>
            <a:endParaRPr lang="en-US" dirty="0"/>
          </a:p>
          <a:p>
            <a:pPr marL="0" indent="0" algn="ctr">
              <a:buNone/>
            </a:pPr>
            <a:r>
              <a:rPr lang="en-US" dirty="0" smtClean="0"/>
              <a:t>MYSA offers financial assistance in the form of payment plans and % off based on income. Forms for this are on our website and we ask for at least a 7 day notice prior to the end of a sport registration to complete.</a:t>
            </a:r>
          </a:p>
          <a:p>
            <a:pPr marL="0" indent="0" algn="ctr">
              <a:buNone/>
            </a:pPr>
            <a:endParaRPr lang="en-US" dirty="0"/>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838981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6385" y="333374"/>
            <a:ext cx="10515600" cy="1325563"/>
          </a:xfrm>
        </p:spPr>
        <p:txBody>
          <a:bodyPr>
            <a:normAutofit fontScale="90000"/>
          </a:bodyPr>
          <a:lstStyle/>
          <a:p>
            <a:pPr algn="ctr"/>
            <a:r>
              <a:rPr lang="en-US" sz="5400" b="1" dirty="0" smtClean="0"/>
              <a:t>Did You Know</a:t>
            </a:r>
            <a:br>
              <a:rPr lang="en-US" sz="5400" b="1" dirty="0" smtClean="0"/>
            </a:br>
            <a:r>
              <a:rPr lang="en-US" sz="5400" b="1" dirty="0" smtClean="0"/>
              <a:t>Financials that WOW</a:t>
            </a:r>
            <a:endParaRPr lang="en-US" sz="54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994" y="230188"/>
            <a:ext cx="1268412" cy="126841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5963" y="230188"/>
            <a:ext cx="1268412" cy="1268412"/>
          </a:xfrm>
          <a:prstGeom prst="rect">
            <a:avLst/>
          </a:prstGeom>
        </p:spPr>
      </p:pic>
      <p:sp>
        <p:nvSpPr>
          <p:cNvPr id="7" name="Content Placeholder 6"/>
          <p:cNvSpPr>
            <a:spLocks noGrp="1"/>
          </p:cNvSpPr>
          <p:nvPr>
            <p:ph idx="1"/>
          </p:nvPr>
        </p:nvSpPr>
        <p:spPr>
          <a:xfrm>
            <a:off x="203994" y="1762123"/>
            <a:ext cx="5777706" cy="4972052"/>
          </a:xfrm>
          <a:ln>
            <a:solidFill>
              <a:schemeClr val="accent1">
                <a:shade val="50000"/>
              </a:schemeClr>
            </a:solidFill>
          </a:ln>
          <a:scene3d>
            <a:camera prst="orthographicFront"/>
            <a:lightRig rig="threePt" dir="t"/>
          </a:scene3d>
          <a:sp3d>
            <a:bevelT prst="relaxedInset"/>
          </a:sp3d>
        </p:spPr>
        <p:txBody>
          <a:bodyPr>
            <a:normAutofit/>
          </a:bodyPr>
          <a:lstStyle/>
          <a:p>
            <a:pPr marL="0" indent="0" algn="ctr">
              <a:buNone/>
            </a:pPr>
            <a:endParaRPr lang="en-US" sz="800" dirty="0"/>
          </a:p>
          <a:p>
            <a:pPr marL="0" indent="0" algn="ctr">
              <a:buNone/>
            </a:pPr>
            <a:r>
              <a:rPr lang="en-US" sz="2400" dirty="0" smtClean="0"/>
              <a:t>Over $900 spent on gas</a:t>
            </a:r>
          </a:p>
          <a:p>
            <a:pPr marL="0" indent="0" algn="ctr">
              <a:buNone/>
            </a:pPr>
            <a:endParaRPr lang="en-US" sz="700" dirty="0" smtClean="0"/>
          </a:p>
          <a:p>
            <a:pPr marL="0" indent="0" algn="ctr">
              <a:buNone/>
            </a:pPr>
            <a:r>
              <a:rPr lang="en-US" sz="2400" dirty="0" smtClean="0"/>
              <a:t>Over $1,400 spent on background checks</a:t>
            </a:r>
          </a:p>
          <a:p>
            <a:pPr marL="0" indent="0" algn="ctr">
              <a:buNone/>
            </a:pPr>
            <a:endParaRPr lang="en-US" sz="700" dirty="0" smtClean="0"/>
          </a:p>
          <a:p>
            <a:pPr marL="0" indent="0" algn="ctr">
              <a:buNone/>
            </a:pPr>
            <a:r>
              <a:rPr lang="en-US" sz="2400" dirty="0" smtClean="0"/>
              <a:t>Over $4,500 spent on Port-A-Johns</a:t>
            </a:r>
          </a:p>
          <a:p>
            <a:pPr marL="0" indent="0" algn="ctr">
              <a:buNone/>
            </a:pPr>
            <a:endParaRPr lang="en-US" sz="700" dirty="0" smtClean="0"/>
          </a:p>
          <a:p>
            <a:pPr marL="0" indent="0" algn="ctr">
              <a:buNone/>
            </a:pPr>
            <a:r>
              <a:rPr lang="en-US" sz="2400" dirty="0" smtClean="0"/>
              <a:t>Over $9,000 spent on Grounds Keeper (Baseball and Soccer Complex) (Outside quote of over $25,000)</a:t>
            </a:r>
          </a:p>
          <a:p>
            <a:pPr marL="0" indent="0" algn="ctr">
              <a:buNone/>
            </a:pPr>
            <a:endParaRPr lang="en-US" sz="800" dirty="0" smtClean="0"/>
          </a:p>
          <a:p>
            <a:pPr marL="0" indent="0" algn="ctr">
              <a:buNone/>
            </a:pPr>
            <a:r>
              <a:rPr lang="en-US" sz="2400" dirty="0" smtClean="0"/>
              <a:t>Over $10,000 spent on insurance</a:t>
            </a:r>
          </a:p>
          <a:p>
            <a:pPr marL="0" indent="0">
              <a:buNone/>
            </a:pPr>
            <a:endParaRPr lang="en-US" sz="1500" dirty="0" smtClean="0"/>
          </a:p>
          <a:p>
            <a:pPr marL="0" indent="0">
              <a:buNone/>
            </a:pPr>
            <a:endParaRPr lang="en-US" dirty="0" smtClean="0"/>
          </a:p>
          <a:p>
            <a:pPr marL="0" indent="0" algn="ctr">
              <a:buNone/>
            </a:pPr>
            <a:endParaRPr lang="en-US" dirty="0"/>
          </a:p>
          <a:p>
            <a:pPr marL="0" indent="0" algn="ctr">
              <a:buNone/>
            </a:pPr>
            <a:endParaRPr lang="en-US" dirty="0"/>
          </a:p>
          <a:p>
            <a:pPr marL="0" indent="0" algn="ctr">
              <a:buNone/>
            </a:pPr>
            <a:endParaRPr lang="en-US" dirty="0"/>
          </a:p>
          <a:p>
            <a:pPr marL="0" indent="0">
              <a:buNone/>
            </a:pPr>
            <a:endParaRPr lang="en-US" dirty="0"/>
          </a:p>
        </p:txBody>
      </p:sp>
      <p:sp>
        <p:nvSpPr>
          <p:cNvPr id="10" name="Content Placeholder 6"/>
          <p:cNvSpPr txBox="1">
            <a:spLocks/>
          </p:cNvSpPr>
          <p:nvPr/>
        </p:nvSpPr>
        <p:spPr>
          <a:xfrm>
            <a:off x="6143625" y="1762123"/>
            <a:ext cx="5857876" cy="4972052"/>
          </a:xfrm>
          <a:prstGeom prst="rect">
            <a:avLst/>
          </a:prstGeom>
          <a:ln>
            <a:solidFill>
              <a:schemeClr val="accent1">
                <a:shade val="50000"/>
              </a:schemeClr>
            </a:solidFill>
          </a:ln>
          <a:scene3d>
            <a:camera prst="orthographicFront"/>
            <a:lightRig rig="threePt" dir="t"/>
          </a:scene3d>
          <a:sp3d>
            <a:bevelT prst="relaxedInset"/>
          </a:sp3d>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500" dirty="0" smtClean="0"/>
          </a:p>
          <a:p>
            <a:pPr marL="0" indent="0" algn="ctr">
              <a:buFont typeface="Arial" panose="020B0604020202020204" pitchFamily="34" charset="0"/>
              <a:buNone/>
            </a:pPr>
            <a:r>
              <a:rPr lang="en-US" sz="2400" dirty="0" smtClean="0"/>
              <a:t>Over $11,000 spent on League Entry Fees</a:t>
            </a:r>
          </a:p>
          <a:p>
            <a:pPr marL="0" indent="0" algn="ctr">
              <a:buFont typeface="Arial" panose="020B0604020202020204" pitchFamily="34" charset="0"/>
              <a:buNone/>
            </a:pPr>
            <a:endParaRPr lang="en-US" sz="1400" dirty="0" smtClean="0"/>
          </a:p>
          <a:p>
            <a:pPr marL="0" indent="0" algn="ctr">
              <a:buFont typeface="Arial" panose="020B0604020202020204" pitchFamily="34" charset="0"/>
              <a:buNone/>
            </a:pPr>
            <a:r>
              <a:rPr lang="en-US" sz="2400" dirty="0" smtClean="0"/>
              <a:t>Over $17,000 spent on equipment </a:t>
            </a:r>
          </a:p>
          <a:p>
            <a:pPr marL="0" indent="0" algn="ctr">
              <a:buFont typeface="Arial" panose="020B0604020202020204" pitchFamily="34" charset="0"/>
              <a:buNone/>
            </a:pPr>
            <a:endParaRPr lang="en-US" sz="1400" dirty="0" smtClean="0"/>
          </a:p>
          <a:p>
            <a:pPr marL="0" indent="0" algn="ctr">
              <a:buFont typeface="Arial" panose="020B0604020202020204" pitchFamily="34" charset="0"/>
              <a:buNone/>
            </a:pPr>
            <a:r>
              <a:rPr lang="en-US" sz="2400" dirty="0" smtClean="0"/>
              <a:t>Over $22,000 spent on officials and umpires</a:t>
            </a:r>
          </a:p>
          <a:p>
            <a:pPr marL="0" indent="0" algn="ctr">
              <a:buFont typeface="Arial" panose="020B0604020202020204" pitchFamily="34" charset="0"/>
              <a:buNone/>
            </a:pPr>
            <a:endParaRPr lang="en-US" sz="1200" dirty="0" smtClean="0"/>
          </a:p>
          <a:p>
            <a:pPr marL="0" indent="0" algn="ctr">
              <a:buFont typeface="Arial" panose="020B0604020202020204" pitchFamily="34" charset="0"/>
              <a:buNone/>
            </a:pPr>
            <a:r>
              <a:rPr lang="en-US" sz="2400" dirty="0" smtClean="0"/>
              <a:t>Over $28,000 spent on rentals (custodian fees &amp; non-MCS Venues)</a:t>
            </a:r>
          </a:p>
          <a:p>
            <a:pPr marL="0" indent="0" algn="ctr">
              <a:buFont typeface="Arial" panose="020B0604020202020204" pitchFamily="34" charset="0"/>
              <a:buNone/>
            </a:pPr>
            <a:endParaRPr lang="en-US" sz="1200" dirty="0" smtClean="0"/>
          </a:p>
          <a:p>
            <a:pPr marL="0" indent="0" algn="ctr">
              <a:buFont typeface="Arial" panose="020B0604020202020204" pitchFamily="34" charset="0"/>
              <a:buNone/>
            </a:pPr>
            <a:r>
              <a:rPr lang="en-US" sz="2400" dirty="0" smtClean="0"/>
              <a:t>Over $36,000 spent on uniforms</a:t>
            </a:r>
          </a:p>
          <a:p>
            <a:pPr marL="0" indent="0">
              <a:buFont typeface="Arial" panose="020B0604020202020204" pitchFamily="34" charset="0"/>
              <a:buNone/>
            </a:pPr>
            <a:endParaRPr lang="en-US" dirty="0" smtClean="0"/>
          </a:p>
          <a:p>
            <a:pPr marL="0" indent="0" algn="ctr">
              <a:buFont typeface="Arial" panose="020B0604020202020204" pitchFamily="34" charset="0"/>
              <a:buNone/>
            </a:pPr>
            <a:endParaRPr lang="en-US" dirty="0" smtClean="0"/>
          </a:p>
          <a:p>
            <a:pPr marL="0" indent="0" algn="ctr">
              <a:buFont typeface="Arial" panose="020B0604020202020204" pitchFamily="34" charset="0"/>
              <a:buNone/>
            </a:pPr>
            <a:endParaRPr lang="en-US" dirty="0" smtClean="0"/>
          </a:p>
          <a:p>
            <a:pPr marL="0" indent="0" algn="ctr">
              <a:buFont typeface="Arial" panose="020B0604020202020204" pitchFamily="34" charset="0"/>
              <a:buNone/>
            </a:pPr>
            <a:endParaRPr lang="en-US" dirty="0" smtClean="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811095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6385" y="333374"/>
            <a:ext cx="10515600" cy="1325563"/>
          </a:xfrm>
        </p:spPr>
        <p:txBody>
          <a:bodyPr>
            <a:normAutofit/>
          </a:bodyPr>
          <a:lstStyle/>
          <a:p>
            <a:pPr algn="ctr"/>
            <a:r>
              <a:rPr lang="en-US" sz="5400" b="1" dirty="0" smtClean="0"/>
              <a:t>Questions / Comments</a:t>
            </a:r>
            <a:endParaRPr lang="en-US" sz="54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994" y="230188"/>
            <a:ext cx="1268412" cy="126841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5963" y="230188"/>
            <a:ext cx="1268412" cy="1268412"/>
          </a:xfrm>
          <a:prstGeom prst="rect">
            <a:avLst/>
          </a:prstGeom>
        </p:spPr>
      </p:pic>
      <p:sp>
        <p:nvSpPr>
          <p:cNvPr id="7" name="Content Placeholder 6"/>
          <p:cNvSpPr>
            <a:spLocks noGrp="1"/>
          </p:cNvSpPr>
          <p:nvPr>
            <p:ph idx="1"/>
          </p:nvPr>
        </p:nvSpPr>
        <p:spPr>
          <a:xfrm>
            <a:off x="203994" y="2752723"/>
            <a:ext cx="11816556" cy="2514602"/>
          </a:xfrm>
          <a:ln>
            <a:solidFill>
              <a:schemeClr val="accent1">
                <a:shade val="50000"/>
              </a:schemeClr>
            </a:solidFill>
          </a:ln>
          <a:scene3d>
            <a:camera prst="orthographicFront"/>
            <a:lightRig rig="threePt" dir="t"/>
          </a:scene3d>
          <a:sp3d>
            <a:bevelT prst="relaxedInset"/>
          </a:sp3d>
        </p:spPr>
        <p:txBody>
          <a:bodyPr>
            <a:normAutofit/>
          </a:bodyPr>
          <a:lstStyle/>
          <a:p>
            <a:pPr marL="0" indent="0" algn="ctr">
              <a:buNone/>
            </a:pPr>
            <a:endParaRPr lang="en-US" sz="800" dirty="0"/>
          </a:p>
          <a:p>
            <a:pPr marL="0" indent="0" algn="ctr">
              <a:buNone/>
            </a:pPr>
            <a:r>
              <a:rPr lang="en-US" sz="6000" b="1" dirty="0" smtClean="0"/>
              <a:t>What are your questions or comments?</a:t>
            </a:r>
          </a:p>
          <a:p>
            <a:pPr marL="0" indent="0">
              <a:buNone/>
            </a:pPr>
            <a:endParaRPr lang="en-US" sz="1500" dirty="0" smtClean="0"/>
          </a:p>
          <a:p>
            <a:pPr marL="0" indent="0">
              <a:buNone/>
            </a:pPr>
            <a:endParaRPr lang="en-US" dirty="0" smtClean="0"/>
          </a:p>
          <a:p>
            <a:pPr marL="0" indent="0" algn="ctr">
              <a:buNone/>
            </a:pPr>
            <a:endParaRPr lang="en-US" dirty="0"/>
          </a:p>
          <a:p>
            <a:pPr marL="0" indent="0" algn="ctr">
              <a:buNone/>
            </a:pPr>
            <a:endParaRPr lang="en-US" dirty="0"/>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417036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smtClean="0"/>
              <a:t>MYSA Mission Statement</a:t>
            </a:r>
            <a:endParaRPr lang="en-US" sz="6600" b="1" dirty="0"/>
          </a:p>
        </p:txBody>
      </p:sp>
      <p:sp>
        <p:nvSpPr>
          <p:cNvPr id="3" name="Content Placeholder 2"/>
          <p:cNvSpPr>
            <a:spLocks noGrp="1"/>
          </p:cNvSpPr>
          <p:nvPr>
            <p:ph idx="1"/>
          </p:nvPr>
        </p:nvSpPr>
        <p:spPr>
          <a:xfrm>
            <a:off x="233362" y="2425700"/>
            <a:ext cx="11725275" cy="3965575"/>
          </a:xfrm>
        </p:spPr>
        <p:txBody>
          <a:bodyPr>
            <a:noAutofit/>
          </a:bodyPr>
          <a:lstStyle/>
          <a:p>
            <a:pPr marL="0" indent="0" algn="ctr">
              <a:buNone/>
            </a:pPr>
            <a:r>
              <a:rPr lang="en-US" sz="4800" dirty="0" smtClean="0"/>
              <a:t>To </a:t>
            </a:r>
            <a:r>
              <a:rPr lang="en-US" sz="4800" dirty="0"/>
              <a:t>teach, develop, organize manage, and offer Massillon youth the opportunity to learn the fundamental skills of all sports , while instilling life-lessons and values such as character, team work, discipline, </a:t>
            </a:r>
            <a:r>
              <a:rPr lang="en-US" sz="4800" dirty="0" smtClean="0"/>
              <a:t>respect and sportsmanship.</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087" y="282574"/>
            <a:ext cx="1490663" cy="1490663"/>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2250" y="282573"/>
            <a:ext cx="1490663" cy="1490663"/>
          </a:xfrm>
          <a:prstGeom prst="rect">
            <a:avLst/>
          </a:prstGeom>
        </p:spPr>
      </p:pic>
    </p:spTree>
    <p:extLst>
      <p:ext uri="{BB962C8B-B14F-4D97-AF65-F5344CB8AC3E}">
        <p14:creationId xmlns:p14="http://schemas.microsoft.com/office/powerpoint/2010/main" val="233444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t>The People that make it go</a:t>
            </a:r>
            <a:endParaRPr lang="en-US" sz="6000" b="1" dirty="0"/>
          </a:p>
        </p:txBody>
      </p:sp>
      <p:sp>
        <p:nvSpPr>
          <p:cNvPr id="3" name="Content Placeholder 2"/>
          <p:cNvSpPr>
            <a:spLocks noGrp="1"/>
          </p:cNvSpPr>
          <p:nvPr>
            <p:ph idx="1"/>
          </p:nvPr>
        </p:nvSpPr>
        <p:spPr>
          <a:xfrm>
            <a:off x="233362" y="1933576"/>
            <a:ext cx="11725275" cy="4457700"/>
          </a:xfrm>
        </p:spPr>
        <p:txBody>
          <a:bodyPr>
            <a:noAutofit/>
          </a:bodyPr>
          <a:lstStyle/>
          <a:p>
            <a:pPr marL="0" indent="0">
              <a:buNone/>
            </a:pPr>
            <a:r>
              <a:rPr lang="en-US" b="1" i="1" dirty="0" smtClean="0"/>
              <a:t>President:</a:t>
            </a:r>
            <a:r>
              <a:rPr lang="en-US" b="1" dirty="0" smtClean="0"/>
              <a:t> </a:t>
            </a:r>
            <a:r>
              <a:rPr lang="en-US" dirty="0" smtClean="0"/>
              <a:t>Matt Keller </a:t>
            </a:r>
          </a:p>
          <a:p>
            <a:pPr marL="0" indent="0">
              <a:buNone/>
            </a:pPr>
            <a:endParaRPr lang="en-US" sz="1050" b="1" i="1" dirty="0" smtClean="0"/>
          </a:p>
          <a:p>
            <a:pPr marL="0" indent="0">
              <a:buNone/>
            </a:pPr>
            <a:r>
              <a:rPr lang="en-US" b="1" i="1" dirty="0" smtClean="0"/>
              <a:t>Vice President: </a:t>
            </a:r>
            <a:r>
              <a:rPr lang="en-US" i="1" dirty="0" smtClean="0"/>
              <a:t>Anthony </a:t>
            </a:r>
            <a:r>
              <a:rPr lang="en-US" i="1" dirty="0" err="1" smtClean="0"/>
              <a:t>Repp</a:t>
            </a:r>
            <a:r>
              <a:rPr lang="en-US" dirty="0" smtClean="0"/>
              <a:t> </a:t>
            </a:r>
          </a:p>
          <a:p>
            <a:pPr marL="0" indent="0">
              <a:buNone/>
            </a:pPr>
            <a:endParaRPr lang="en-US" sz="1050" b="1" i="1" dirty="0" smtClean="0"/>
          </a:p>
          <a:p>
            <a:pPr marL="0" indent="0">
              <a:buNone/>
            </a:pPr>
            <a:r>
              <a:rPr lang="en-US" b="1" i="1" dirty="0" smtClean="0"/>
              <a:t>Member:</a:t>
            </a:r>
            <a:r>
              <a:rPr lang="en-US" b="1" dirty="0" smtClean="0"/>
              <a:t> </a:t>
            </a:r>
            <a:r>
              <a:rPr lang="en-US" dirty="0" smtClean="0"/>
              <a:t>Jeff Thornberry, Joel </a:t>
            </a:r>
            <a:r>
              <a:rPr lang="en-US" dirty="0" err="1" smtClean="0"/>
              <a:t>Fichter</a:t>
            </a:r>
            <a:r>
              <a:rPr lang="en-US" dirty="0" smtClean="0"/>
              <a:t>, </a:t>
            </a:r>
            <a:r>
              <a:rPr lang="en-US" dirty="0" smtClean="0"/>
              <a:t>Kelly </a:t>
            </a:r>
            <a:r>
              <a:rPr lang="en-US" dirty="0" err="1" smtClean="0"/>
              <a:t>Bodiford</a:t>
            </a:r>
            <a:r>
              <a:rPr lang="en-US" dirty="0" smtClean="0"/>
              <a:t>-Banks</a:t>
            </a:r>
            <a:r>
              <a:rPr lang="en-US" dirty="0"/>
              <a:t> </a:t>
            </a:r>
            <a:r>
              <a:rPr lang="en-US" dirty="0" smtClean="0"/>
              <a:t>&amp; Lindsay </a:t>
            </a:r>
            <a:r>
              <a:rPr lang="en-US" dirty="0" err="1" smtClean="0"/>
              <a:t>Moretta</a:t>
            </a:r>
            <a:r>
              <a:rPr lang="en-US" dirty="0" smtClean="0"/>
              <a:t> </a:t>
            </a:r>
            <a:endParaRPr lang="en-US" dirty="0" smtClean="0"/>
          </a:p>
          <a:p>
            <a:pPr marL="0" indent="0">
              <a:buNone/>
            </a:pPr>
            <a:endParaRPr lang="en-US" sz="1050" b="1" i="1" dirty="0" smtClean="0"/>
          </a:p>
          <a:p>
            <a:pPr marL="0" indent="0">
              <a:buNone/>
            </a:pPr>
            <a:r>
              <a:rPr lang="en-US" b="1" i="1" dirty="0" smtClean="0"/>
              <a:t>Member &amp; Secretary:</a:t>
            </a:r>
            <a:r>
              <a:rPr lang="en-US" b="1" dirty="0" smtClean="0"/>
              <a:t> </a:t>
            </a:r>
            <a:r>
              <a:rPr lang="en-US" dirty="0" smtClean="0"/>
              <a:t>Shelly Reed </a:t>
            </a:r>
          </a:p>
          <a:p>
            <a:pPr marL="0" indent="0">
              <a:buNone/>
            </a:pPr>
            <a:endParaRPr lang="en-US" sz="1050" b="1" i="1" dirty="0" smtClean="0"/>
          </a:p>
          <a:p>
            <a:pPr marL="0" indent="0">
              <a:buNone/>
            </a:pPr>
            <a:r>
              <a:rPr lang="en-US" b="1" i="1" dirty="0" smtClean="0"/>
              <a:t>Treasurer:</a:t>
            </a:r>
            <a:r>
              <a:rPr lang="en-US" b="1" dirty="0" smtClean="0"/>
              <a:t> </a:t>
            </a:r>
            <a:r>
              <a:rPr lang="en-US" dirty="0" smtClean="0"/>
              <a:t>Michelle Del Rio-Keller * Non-Voting Member *</a:t>
            </a:r>
          </a:p>
          <a:p>
            <a:pPr marL="0" indent="0">
              <a:buNone/>
            </a:pPr>
            <a:endParaRPr lang="en-US" sz="1050" b="1" dirty="0" smtClean="0"/>
          </a:p>
          <a:p>
            <a:pPr marL="0" indent="0">
              <a:buNone/>
            </a:pPr>
            <a:r>
              <a:rPr lang="en-US" b="1" dirty="0" smtClean="0"/>
              <a:t>Athletic Directors: </a:t>
            </a:r>
            <a:r>
              <a:rPr lang="en-US" dirty="0" smtClean="0"/>
              <a:t>Brian Smith &amp; Devin Williams</a:t>
            </a:r>
          </a:p>
          <a:p>
            <a:pPr marL="0" indent="0" algn="ctr">
              <a:buNone/>
            </a:pPr>
            <a:endParaRPr lang="en-US" sz="48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087" y="282574"/>
            <a:ext cx="1490663" cy="1490663"/>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2250" y="282573"/>
            <a:ext cx="1490663" cy="1490663"/>
          </a:xfrm>
          <a:prstGeom prst="rect">
            <a:avLst/>
          </a:prstGeom>
        </p:spPr>
      </p:pic>
    </p:spTree>
    <p:extLst>
      <p:ext uri="{BB962C8B-B14F-4D97-AF65-F5344CB8AC3E}">
        <p14:creationId xmlns:p14="http://schemas.microsoft.com/office/powerpoint/2010/main" val="3576249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smtClean="0"/>
              <a:t>Who is MYSA?</a:t>
            </a:r>
            <a:endParaRPr lang="en-US" sz="6600" b="1" dirty="0"/>
          </a:p>
        </p:txBody>
      </p:sp>
      <p:sp>
        <p:nvSpPr>
          <p:cNvPr id="3" name="Content Placeholder 2"/>
          <p:cNvSpPr>
            <a:spLocks noGrp="1"/>
          </p:cNvSpPr>
          <p:nvPr>
            <p:ph idx="1"/>
          </p:nvPr>
        </p:nvSpPr>
        <p:spPr>
          <a:xfrm>
            <a:off x="233362" y="2425700"/>
            <a:ext cx="11725275" cy="3965575"/>
          </a:xfrm>
        </p:spPr>
        <p:txBody>
          <a:bodyPr>
            <a:noAutofit/>
          </a:bodyPr>
          <a:lstStyle/>
          <a:p>
            <a:pPr marL="0" indent="0">
              <a:buNone/>
            </a:pPr>
            <a:r>
              <a:rPr lang="en-US" dirty="0" smtClean="0"/>
              <a:t>MYSA is a non-profit 501(C)(3) organization that provides youth sports activities for Massillon City Schools students and Massillon City School District residents. Our board is composed of 7 voting members, up to 1 non-voting members and 2 athletic directors (non-voting).</a:t>
            </a:r>
          </a:p>
          <a:p>
            <a:pPr marL="0" indent="0">
              <a:buNone/>
            </a:pPr>
            <a:endParaRPr lang="en-US" dirty="0"/>
          </a:p>
          <a:p>
            <a:pPr marL="0" indent="0">
              <a:buNone/>
            </a:pPr>
            <a:r>
              <a:rPr lang="en-US" dirty="0" smtClean="0"/>
              <a:t>In order to participate in an MYSA program you must attend school in the Massillon City School District or reside in the Massillon City School District. There are No exceptions to this policy.</a:t>
            </a:r>
            <a:endParaRPr lang="en-US"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087" y="282574"/>
            <a:ext cx="1490663" cy="149066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82250" y="282573"/>
            <a:ext cx="1490663" cy="1490663"/>
          </a:xfrm>
          <a:prstGeom prst="rect">
            <a:avLst/>
          </a:prstGeom>
        </p:spPr>
      </p:pic>
    </p:spTree>
    <p:extLst>
      <p:ext uri="{BB962C8B-B14F-4D97-AF65-F5344CB8AC3E}">
        <p14:creationId xmlns:p14="http://schemas.microsoft.com/office/powerpoint/2010/main" val="3980245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smtClean="0"/>
              <a:t>About – History / Vision</a:t>
            </a:r>
            <a:endParaRPr lang="en-US" sz="3200" b="1" dirty="0"/>
          </a:p>
        </p:txBody>
      </p:sp>
      <p:sp>
        <p:nvSpPr>
          <p:cNvPr id="3" name="Content Placeholder 2"/>
          <p:cNvSpPr>
            <a:spLocks noGrp="1"/>
          </p:cNvSpPr>
          <p:nvPr>
            <p:ph idx="1"/>
          </p:nvPr>
        </p:nvSpPr>
        <p:spPr>
          <a:xfrm>
            <a:off x="838200" y="1690688"/>
            <a:ext cx="10515600" cy="4786311"/>
          </a:xfrm>
        </p:spPr>
        <p:txBody>
          <a:bodyPr>
            <a:normAutofit lnSpcReduction="10000"/>
          </a:bodyPr>
          <a:lstStyle/>
          <a:p>
            <a:pPr fontAlgn="base"/>
            <a:r>
              <a:rPr lang="en-US" sz="2400" dirty="0"/>
              <a:t>MYSA officially started 13 years ago as </a:t>
            </a:r>
            <a:r>
              <a:rPr lang="en-US" sz="2400" dirty="0" smtClean="0"/>
              <a:t>Massillon Youth Basketball under </a:t>
            </a:r>
            <a:r>
              <a:rPr lang="en-US" sz="2400" dirty="0"/>
              <a:t>the direction of Brian </a:t>
            </a:r>
            <a:r>
              <a:rPr lang="en-US" sz="2400" dirty="0" smtClean="0"/>
              <a:t>Smith &amp; Devin Williams. After year 2 of Massillon Youth Basketball the Massillon Youth Basketball Association (MYBA) was formed with founding members were Ron Thornberry, Matt Keller and Jeff Thornberry along with Brian Smith and Devin Williams as Athletic Directors.</a:t>
            </a:r>
          </a:p>
          <a:p>
            <a:pPr fontAlgn="base"/>
            <a:r>
              <a:rPr lang="en-US" sz="2400" dirty="0" smtClean="0"/>
              <a:t>Our current name MYSA (Massillon Youth Sports Association) was adopted in March of 2018.</a:t>
            </a:r>
          </a:p>
          <a:p>
            <a:pPr fontAlgn="base"/>
            <a:r>
              <a:rPr lang="en-US" sz="2400" dirty="0" smtClean="0"/>
              <a:t>In March of 2018 we had a total of 3 sports offered and are now currently offering 12.</a:t>
            </a:r>
            <a:endParaRPr lang="en-US" sz="2400" dirty="0"/>
          </a:p>
          <a:p>
            <a:pPr fontAlgn="base"/>
            <a:r>
              <a:rPr lang="en-US" sz="2400" dirty="0"/>
              <a:t>Our vision was to provide all students from grades 1st through 6th the opportunity to participate in sports leagues, camps, and tournaments under our leadership.</a:t>
            </a:r>
          </a:p>
          <a:p>
            <a:pPr fontAlgn="base"/>
            <a:r>
              <a:rPr lang="en-US" sz="2400" dirty="0"/>
              <a:t>Brian and Devin work closely with each high school sports coaching staff and student athletes to help interact with our younger students.</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963" y="285750"/>
            <a:ext cx="1268412" cy="126841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625" y="354013"/>
            <a:ext cx="1268412" cy="1268412"/>
          </a:xfrm>
          <a:prstGeom prst="rect">
            <a:avLst/>
          </a:prstGeom>
        </p:spPr>
      </p:pic>
    </p:spTree>
    <p:extLst>
      <p:ext uri="{BB962C8B-B14F-4D97-AF65-F5344CB8AC3E}">
        <p14:creationId xmlns:p14="http://schemas.microsoft.com/office/powerpoint/2010/main" val="4246017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Opportunities / Accomplishments</a:t>
            </a:r>
            <a:endParaRPr lang="en-US" sz="5400" b="1" dirty="0"/>
          </a:p>
        </p:txBody>
      </p:sp>
      <p:sp>
        <p:nvSpPr>
          <p:cNvPr id="3" name="Content Placeholder 2"/>
          <p:cNvSpPr>
            <a:spLocks noGrp="1"/>
          </p:cNvSpPr>
          <p:nvPr>
            <p:ph idx="1"/>
          </p:nvPr>
        </p:nvSpPr>
        <p:spPr/>
        <p:txBody>
          <a:bodyPr/>
          <a:lstStyle/>
          <a:p>
            <a:pPr fontAlgn="base"/>
            <a:r>
              <a:rPr lang="en-US" dirty="0"/>
              <a:t>Sports programs offered under ONE organization allows the students to participate in more activities, diversifying their experiences. </a:t>
            </a:r>
          </a:p>
          <a:p>
            <a:pPr fontAlgn="base"/>
            <a:r>
              <a:rPr lang="en-US" dirty="0"/>
              <a:t>We join leagues and expose our students to our neighboring rivals and begin to build a feeder system for our school district.</a:t>
            </a:r>
          </a:p>
          <a:p>
            <a:pPr fontAlgn="base"/>
            <a:r>
              <a:rPr lang="en-US" dirty="0"/>
              <a:t>School-supported youth sports create important opportunities for students to contribute to their school community, cultivating an increased commitment to, and identification with, the school and its values.</a:t>
            </a:r>
          </a:p>
          <a:p>
            <a:pPr fontAlgn="base"/>
            <a:r>
              <a:rPr lang="en-US" dirty="0"/>
              <a:t>From 2013-2022 MYSA has serviced over </a:t>
            </a:r>
            <a:r>
              <a:rPr lang="en-US" dirty="0" smtClean="0"/>
              <a:t>20,000 </a:t>
            </a:r>
            <a:r>
              <a:rPr lang="en-US" dirty="0"/>
              <a:t>MCS Students.</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994" y="230188"/>
            <a:ext cx="1268412" cy="126841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5963" y="230188"/>
            <a:ext cx="1268412" cy="1268412"/>
          </a:xfrm>
          <a:prstGeom prst="rect">
            <a:avLst/>
          </a:prstGeom>
        </p:spPr>
      </p:pic>
    </p:spTree>
    <p:extLst>
      <p:ext uri="{BB962C8B-B14F-4D97-AF65-F5344CB8AC3E}">
        <p14:creationId xmlns:p14="http://schemas.microsoft.com/office/powerpoint/2010/main" val="2907563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Safety / Security / Insurance</a:t>
            </a:r>
            <a:endParaRPr lang="en-US" sz="5400" b="1" dirty="0"/>
          </a:p>
        </p:txBody>
      </p:sp>
      <p:sp>
        <p:nvSpPr>
          <p:cNvPr id="3" name="Content Placeholder 2"/>
          <p:cNvSpPr>
            <a:spLocks noGrp="1"/>
          </p:cNvSpPr>
          <p:nvPr>
            <p:ph idx="1"/>
          </p:nvPr>
        </p:nvSpPr>
        <p:spPr/>
        <p:txBody>
          <a:bodyPr>
            <a:normAutofit fontScale="62500" lnSpcReduction="20000"/>
          </a:bodyPr>
          <a:lstStyle/>
          <a:p>
            <a:r>
              <a:rPr lang="en-US" dirty="0" smtClean="0">
                <a:effectLst/>
              </a:rPr>
              <a:t>All MYSA coaches are trained in basic first-aid, complete concussion and Lindsay’s Law courses, and are FBI/BCI background-checked.</a:t>
            </a:r>
            <a:endParaRPr lang="en-US" dirty="0" smtClean="0"/>
          </a:p>
          <a:p>
            <a:r>
              <a:rPr lang="en-US" dirty="0" smtClean="0"/>
              <a:t>All participants parents/guardians are required to review Lindsay’s Law and concussion information.</a:t>
            </a:r>
          </a:p>
          <a:p>
            <a:r>
              <a:rPr lang="en-US" dirty="0" smtClean="0"/>
              <a:t>Parent meetings are held prior to each sport to review league policies and important information.</a:t>
            </a:r>
          </a:p>
          <a:p>
            <a:r>
              <a:rPr lang="en-US" dirty="0" smtClean="0"/>
              <a:t>Each sport has a director that is on-site during most events.</a:t>
            </a:r>
          </a:p>
          <a:p>
            <a:r>
              <a:rPr lang="en-US" dirty="0" smtClean="0"/>
              <a:t>All tournaments that we run at WHS or MMS have security on-site or checking in at various times throughout the event. </a:t>
            </a:r>
          </a:p>
          <a:p>
            <a:r>
              <a:rPr lang="en-US" dirty="0" smtClean="0"/>
              <a:t>All of our participants and events are covered under insurance policies that are sport-specific.</a:t>
            </a:r>
          </a:p>
          <a:p>
            <a:r>
              <a:rPr lang="en-US" dirty="0" smtClean="0"/>
              <a:t>We carry board and director insurance.</a:t>
            </a:r>
          </a:p>
          <a:p>
            <a:pPr marL="0" indent="0">
              <a:buNone/>
            </a:pPr>
            <a:endParaRPr lang="en-US" dirty="0" smtClean="0"/>
          </a:p>
          <a:p>
            <a:r>
              <a:rPr lang="en-US" dirty="0" smtClean="0"/>
              <a:t>MYSA has the following rules in place at ALL playing sites, complex's, practices, games and events: </a:t>
            </a:r>
          </a:p>
          <a:p>
            <a:pPr lvl="3"/>
            <a:r>
              <a:rPr lang="en-US" sz="2900" dirty="0" smtClean="0">
                <a:effectLst/>
              </a:rPr>
              <a:t>No Smoking or Vaping of any kind</a:t>
            </a:r>
          </a:p>
          <a:p>
            <a:pPr lvl="3"/>
            <a:r>
              <a:rPr lang="en-US" sz="2900" dirty="0" smtClean="0">
                <a:effectLst/>
              </a:rPr>
              <a:t>No Drugs or Alcohol of any kind</a:t>
            </a:r>
          </a:p>
          <a:p>
            <a:pPr lvl="3"/>
            <a:r>
              <a:rPr lang="en-US" sz="2900" dirty="0" smtClean="0">
                <a:effectLst/>
              </a:rPr>
              <a:t>No weapons, this includes knives &amp; firearms</a:t>
            </a:r>
          </a:p>
          <a:p>
            <a:pPr lvl="3"/>
            <a:r>
              <a:rPr lang="en-US" sz="2900" dirty="0" smtClean="0">
                <a:effectLst/>
              </a:rPr>
              <a:t>No Pets and Dogs (service animals permitted)</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994" y="230188"/>
            <a:ext cx="1268412" cy="126841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5963" y="230188"/>
            <a:ext cx="1268412" cy="1268412"/>
          </a:xfrm>
          <a:prstGeom prst="rect">
            <a:avLst/>
          </a:prstGeom>
        </p:spPr>
      </p:pic>
    </p:spTree>
    <p:extLst>
      <p:ext uri="{BB962C8B-B14F-4D97-AF65-F5344CB8AC3E}">
        <p14:creationId xmlns:p14="http://schemas.microsoft.com/office/powerpoint/2010/main" val="635848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6385" y="333374"/>
            <a:ext cx="10515600" cy="1325563"/>
          </a:xfrm>
        </p:spPr>
        <p:txBody>
          <a:bodyPr>
            <a:normAutofit/>
          </a:bodyPr>
          <a:lstStyle/>
          <a:p>
            <a:pPr algn="ctr"/>
            <a:r>
              <a:rPr lang="en-US" sz="5400" b="1" dirty="0" smtClean="0"/>
              <a:t>Programs Currently Offered</a:t>
            </a:r>
            <a:endParaRPr lang="en-US" sz="5400" b="1" dirty="0"/>
          </a:p>
        </p:txBody>
      </p:sp>
      <p:sp>
        <p:nvSpPr>
          <p:cNvPr id="3" name="Content Placeholder 2"/>
          <p:cNvSpPr>
            <a:spLocks noGrp="1"/>
          </p:cNvSpPr>
          <p:nvPr>
            <p:ph idx="1"/>
          </p:nvPr>
        </p:nvSpPr>
        <p:spPr>
          <a:xfrm>
            <a:off x="6467476" y="1825625"/>
            <a:ext cx="5309394" cy="4800600"/>
          </a:xfrm>
          <a:solidFill>
            <a:schemeClr val="accent2"/>
          </a:solidFill>
        </p:spPr>
        <p:txBody>
          <a:bodyPr>
            <a:normAutofit/>
          </a:bodyPr>
          <a:lstStyle/>
          <a:p>
            <a:pPr marL="0" indent="0" algn="ctr">
              <a:buNone/>
            </a:pPr>
            <a:endParaRPr lang="en-US" sz="4000" dirty="0" smtClean="0">
              <a:effectLst/>
            </a:endParaRPr>
          </a:p>
          <a:p>
            <a:pPr marL="0" indent="0" algn="ctr">
              <a:buNone/>
            </a:pPr>
            <a:r>
              <a:rPr lang="en-US" sz="4000" dirty="0" smtClean="0">
                <a:effectLst/>
              </a:rPr>
              <a:t>Track</a:t>
            </a:r>
          </a:p>
          <a:p>
            <a:pPr marL="0" indent="0" algn="ctr">
              <a:buNone/>
            </a:pPr>
            <a:r>
              <a:rPr lang="en-US" sz="4000" dirty="0" smtClean="0"/>
              <a:t>Cross Country</a:t>
            </a:r>
          </a:p>
          <a:p>
            <a:pPr marL="0" indent="0" algn="ctr">
              <a:buNone/>
            </a:pPr>
            <a:r>
              <a:rPr lang="en-US" sz="4000" dirty="0" smtClean="0">
                <a:effectLst/>
              </a:rPr>
              <a:t>Swimming</a:t>
            </a:r>
          </a:p>
          <a:p>
            <a:pPr marL="0" indent="0" algn="ctr">
              <a:buNone/>
            </a:pPr>
            <a:r>
              <a:rPr lang="en-US" sz="4000" dirty="0" smtClean="0"/>
              <a:t>Golf</a:t>
            </a:r>
          </a:p>
          <a:p>
            <a:pPr marL="0" indent="0" algn="ctr">
              <a:buNone/>
            </a:pPr>
            <a:r>
              <a:rPr lang="en-US" sz="4000" dirty="0" smtClean="0">
                <a:effectLst/>
              </a:rPr>
              <a:t>Speed &amp; Agility Training</a:t>
            </a:r>
          </a:p>
          <a:p>
            <a:pPr marL="0" indent="0" algn="ctr">
              <a:buNone/>
            </a:pPr>
            <a:endParaRPr lang="en-US" sz="3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994" y="230188"/>
            <a:ext cx="1268412" cy="126841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5963" y="230188"/>
            <a:ext cx="1268412" cy="1268412"/>
          </a:xfrm>
          <a:prstGeom prst="rect">
            <a:avLst/>
          </a:prstGeom>
        </p:spPr>
      </p:pic>
      <p:sp>
        <p:nvSpPr>
          <p:cNvPr id="6" name="Content Placeholder 2"/>
          <p:cNvSpPr txBox="1">
            <a:spLocks/>
          </p:cNvSpPr>
          <p:nvPr/>
        </p:nvSpPr>
        <p:spPr>
          <a:xfrm>
            <a:off x="409576" y="1822450"/>
            <a:ext cx="5309394" cy="4803775"/>
          </a:xfrm>
          <a:prstGeom prst="rect">
            <a:avLst/>
          </a:prstGeom>
          <a:solidFill>
            <a:schemeClr val="accent2"/>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4000" dirty="0" smtClean="0"/>
          </a:p>
          <a:p>
            <a:pPr marL="0" indent="0" algn="ctr">
              <a:buNone/>
            </a:pPr>
            <a:r>
              <a:rPr lang="en-US" sz="4000" dirty="0" smtClean="0"/>
              <a:t>Fall &amp; Spring Soccer</a:t>
            </a:r>
          </a:p>
          <a:p>
            <a:pPr marL="0" indent="0" algn="ctr">
              <a:buNone/>
            </a:pPr>
            <a:r>
              <a:rPr lang="en-US" sz="4000" dirty="0" smtClean="0"/>
              <a:t>Indoor Soccer</a:t>
            </a:r>
          </a:p>
          <a:p>
            <a:pPr marL="0" indent="0" algn="ctr">
              <a:buNone/>
            </a:pPr>
            <a:r>
              <a:rPr lang="en-US" sz="4000" dirty="0" smtClean="0"/>
              <a:t>Flag Football</a:t>
            </a:r>
          </a:p>
          <a:p>
            <a:pPr marL="0" indent="0" algn="ctr">
              <a:buNone/>
            </a:pPr>
            <a:r>
              <a:rPr lang="en-US" sz="4000" dirty="0" smtClean="0"/>
              <a:t>Fall &amp; Spring Baseball</a:t>
            </a:r>
          </a:p>
          <a:p>
            <a:pPr marL="0" indent="0" algn="ctr">
              <a:buNone/>
            </a:pPr>
            <a:r>
              <a:rPr lang="en-US" sz="4000" dirty="0" smtClean="0"/>
              <a:t>Basketball</a:t>
            </a:r>
          </a:p>
          <a:p>
            <a:endParaRPr lang="en-US" dirty="0"/>
          </a:p>
        </p:txBody>
      </p:sp>
    </p:spTree>
    <p:extLst>
      <p:ext uri="{BB962C8B-B14F-4D97-AF65-F5344CB8AC3E}">
        <p14:creationId xmlns:p14="http://schemas.microsoft.com/office/powerpoint/2010/main" val="25045892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6385" y="333374"/>
            <a:ext cx="10515600" cy="1325563"/>
          </a:xfrm>
        </p:spPr>
        <p:txBody>
          <a:bodyPr>
            <a:normAutofit fontScale="90000"/>
          </a:bodyPr>
          <a:lstStyle/>
          <a:p>
            <a:pPr algn="ctr"/>
            <a:r>
              <a:rPr lang="en-US" sz="5400" b="1" dirty="0" smtClean="0"/>
              <a:t>Did You Know</a:t>
            </a:r>
            <a:br>
              <a:rPr lang="en-US" sz="5400" b="1" dirty="0" smtClean="0"/>
            </a:br>
            <a:r>
              <a:rPr lang="en-US" sz="5400" b="1" dirty="0" smtClean="0"/>
              <a:t>Student Engagement</a:t>
            </a:r>
            <a:endParaRPr lang="en-US" sz="54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994" y="230188"/>
            <a:ext cx="1268412" cy="126841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5963" y="230188"/>
            <a:ext cx="1268412" cy="1268412"/>
          </a:xfrm>
          <a:prstGeom prst="rect">
            <a:avLst/>
          </a:prstGeom>
        </p:spPr>
      </p:pic>
      <p:sp>
        <p:nvSpPr>
          <p:cNvPr id="7" name="Content Placeholder 6"/>
          <p:cNvSpPr>
            <a:spLocks noGrp="1"/>
          </p:cNvSpPr>
          <p:nvPr>
            <p:ph idx="1"/>
          </p:nvPr>
        </p:nvSpPr>
        <p:spPr>
          <a:scene3d>
            <a:camera prst="orthographicFront"/>
            <a:lightRig rig="threePt" dir="t"/>
          </a:scene3d>
          <a:sp3d>
            <a:bevelT prst="relaxedInset"/>
          </a:sp3d>
        </p:spPr>
        <p:txBody>
          <a:bodyPr>
            <a:normAutofit fontScale="92500" lnSpcReduction="20000"/>
          </a:bodyPr>
          <a:lstStyle/>
          <a:p>
            <a:pPr marL="0" indent="0" algn="ctr">
              <a:buNone/>
            </a:pPr>
            <a:r>
              <a:rPr lang="en-US" dirty="0" smtClean="0"/>
              <a:t>Each year over 40 Massillon City School Student Athletes coach our youth players, many times when parent volunteer are unavailable. They step up to the challenge and do a fantastic job working with our youth.</a:t>
            </a:r>
          </a:p>
          <a:p>
            <a:pPr marL="0" indent="0" algn="ctr">
              <a:buNone/>
            </a:pPr>
            <a:endParaRPr lang="en-US" dirty="0"/>
          </a:p>
          <a:p>
            <a:pPr marL="0" indent="0" algn="ctr">
              <a:buNone/>
            </a:pPr>
            <a:r>
              <a:rPr lang="en-US" dirty="0" smtClean="0"/>
              <a:t>Multiple times throughout the year Massillon City School Student Athletes assist with camps, clinic &amp; pre-season events with our participants. </a:t>
            </a:r>
          </a:p>
          <a:p>
            <a:pPr marL="0" indent="0">
              <a:buNone/>
            </a:pPr>
            <a:endParaRPr lang="en-US" dirty="0"/>
          </a:p>
          <a:p>
            <a:pPr marL="0" indent="0" algn="ctr">
              <a:buNone/>
            </a:pPr>
            <a:r>
              <a:rPr lang="en-US" dirty="0" smtClean="0"/>
              <a:t>Each year over 100 Massillon City School Student Athletes are given the opportunity to make additional money through working with MYSA. This includes officiating, keeping score, running concessions and more. This allows the athlete to work during their season and around their schedule when a traditional job would not be possible. </a:t>
            </a:r>
            <a:endParaRPr lang="en-US" dirty="0"/>
          </a:p>
        </p:txBody>
      </p:sp>
    </p:spTree>
    <p:extLst>
      <p:ext uri="{BB962C8B-B14F-4D97-AF65-F5344CB8AC3E}">
        <p14:creationId xmlns:p14="http://schemas.microsoft.com/office/powerpoint/2010/main" val="743978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TotalTime>
  <Words>802</Words>
  <Application>Microsoft Office PowerPoint</Application>
  <PresentationFormat>Widescreen</PresentationFormat>
  <Paragraphs>114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MYSA Mission Statement</vt:lpstr>
      <vt:lpstr>The People that make it go</vt:lpstr>
      <vt:lpstr>Who is MYSA?</vt:lpstr>
      <vt:lpstr>About – History / Vision</vt:lpstr>
      <vt:lpstr>Opportunities / Accomplishments</vt:lpstr>
      <vt:lpstr>Safety / Security / Insurance</vt:lpstr>
      <vt:lpstr>Programs Currently Offered</vt:lpstr>
      <vt:lpstr>Did You Know Student Engagement</vt:lpstr>
      <vt:lpstr>Did You Know Massillon City Schools Connections</vt:lpstr>
      <vt:lpstr>Did You Know Financials</vt:lpstr>
      <vt:lpstr>Did You Know Financials that WOW</vt:lpstr>
      <vt:lpstr>Questions / Comments</vt:lpstr>
    </vt:vector>
  </TitlesOfParts>
  <Company>Massillon City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T. Smith</dc:creator>
  <cp:lastModifiedBy>Brian T. Smith</cp:lastModifiedBy>
  <cp:revision>11</cp:revision>
  <dcterms:created xsi:type="dcterms:W3CDTF">2023-11-09T12:48:38Z</dcterms:created>
  <dcterms:modified xsi:type="dcterms:W3CDTF">2023-11-09T18:13:50Z</dcterms:modified>
</cp:coreProperties>
</file>